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>
        <p:scale>
          <a:sx n="66" d="100"/>
          <a:sy n="66" d="100"/>
        </p:scale>
        <p:origin x="106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88" y="365126"/>
            <a:ext cx="8961212" cy="1325563"/>
          </a:xfrm>
        </p:spPr>
        <p:txBody>
          <a:bodyPr>
            <a:noAutofit/>
          </a:bodyPr>
          <a:lstStyle/>
          <a:p>
            <a:r>
              <a:rPr lang="en-US" sz="2800" b="1" dirty="0"/>
              <a:t>A Sensor Location Decision Model for Truck Flow Measurement: Kyung (Kate) Hyun, UC Irvine</a:t>
            </a:r>
            <a:br>
              <a:rPr lang="en-US" sz="5400" dirty="0"/>
            </a:br>
            <a:endParaRPr lang="en-US" sz="5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3064"/>
              </p:ext>
            </p:extLst>
          </p:nvPr>
        </p:nvGraphicFramePr>
        <p:xfrm>
          <a:off x="182789" y="1391219"/>
          <a:ext cx="4102100" cy="1920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8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latinLnBrk="0"/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sz="18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Previous studies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 latinLnBrk="0"/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Goal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Identifiability of ODs and routes (i.e.,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Observability problem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457200" indent="-457200" latinLnBrk="0">
                        <a:buFont typeface="Wingdings" panose="05000000000000000000" pitchFamily="2" charset="2"/>
                        <a:buChar char="Ø"/>
                      </a:pPr>
                      <a:r>
                        <a:rPr kumimoji="0" lang="en-US" sz="1800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Find locations that observe more ODs and routes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latinLnBrk="0"/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Focus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General traffic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017312"/>
              </p:ext>
            </p:extLst>
          </p:nvPr>
        </p:nvGraphicFramePr>
        <p:xfrm>
          <a:off x="5046686" y="1391219"/>
          <a:ext cx="391452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latinLnBrk="0"/>
                      <a:r>
                        <a:rPr lang="en-US" sz="1800" dirty="0">
                          <a:latin typeface="Calibri" panose="020F0502020204030204" pitchFamily="34" charset="0"/>
                        </a:rPr>
                        <a:t>Proposed sensor location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latinLnBrk="0"/>
                      <a:r>
                        <a:rPr lang="en-US" sz="1800" dirty="0">
                          <a:latin typeface="Calibri" panose="020F0502020204030204" pitchFamily="34" charset="0"/>
                        </a:rPr>
                        <a:t>Maximum OD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</a:rPr>
                        <a:t> and route flow capturing </a:t>
                      </a:r>
                    </a:p>
                    <a:p>
                      <a:pPr latinLnBrk="0"/>
                      <a:r>
                        <a:rPr lang="en-US" sz="1800" baseline="0" dirty="0">
                          <a:latin typeface="Calibri" panose="020F0502020204030204" pitchFamily="34" charset="0"/>
                        </a:rPr>
                        <a:t>(i.e., </a:t>
                      </a:r>
                      <a:r>
                        <a:rPr lang="en-US" sz="1800" b="1" baseline="0" dirty="0">
                          <a:latin typeface="Calibri" panose="020F0502020204030204" pitchFamily="34" charset="0"/>
                        </a:rPr>
                        <a:t>flow capturing model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pPr marL="457200" indent="-457200" latinLnBrk="0">
                        <a:buFont typeface="Wingdings" panose="05000000000000000000" pitchFamily="2" charset="2"/>
                        <a:buChar char="Ø"/>
                      </a:pPr>
                      <a:r>
                        <a:rPr lang="en-US" sz="1800" baseline="0" dirty="0">
                          <a:latin typeface="Calibri" panose="020F0502020204030204" pitchFamily="34" charset="0"/>
                        </a:rPr>
                        <a:t>Find locations that are </a:t>
                      </a:r>
                      <a:r>
                        <a:rPr lang="en-US" sz="1800" b="1" baseline="0" dirty="0">
                          <a:latin typeface="Calibri" panose="020F0502020204030204" pitchFamily="34" charset="0"/>
                        </a:rPr>
                        <a:t>more utilized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</a:rPr>
                        <a:t>by trucks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atinLnBrk="0"/>
                      <a:r>
                        <a:rPr lang="en-US" sz="1800" dirty="0">
                          <a:latin typeface="Calibri" panose="020F0502020204030204" pitchFamily="34" charset="0"/>
                        </a:rPr>
                        <a:t>Truck traffic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Arrow: Right 5"/>
          <p:cNvSpPr/>
          <p:nvPr/>
        </p:nvSpPr>
        <p:spPr>
          <a:xfrm>
            <a:off x="4413250" y="1391219"/>
            <a:ext cx="505075" cy="18012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2" r="19947"/>
          <a:stretch/>
        </p:blipFill>
        <p:spPr bwMode="auto">
          <a:xfrm>
            <a:off x="182787" y="4017225"/>
            <a:ext cx="3036749" cy="22969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2787" y="3498295"/>
            <a:ext cx="8334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Applied to real network extracted from GPS trajectories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352800" y="4056390"/>
            <a:ext cx="5608411" cy="2084433"/>
            <a:chOff x="21488554" y="23260173"/>
            <a:chExt cx="10794844" cy="3740135"/>
          </a:xfrm>
        </p:grpSpPr>
        <p:pic>
          <p:nvPicPr>
            <p:cNvPr id="10" name="Picture 9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5" t="53927"/>
            <a:stretch/>
          </p:blipFill>
          <p:spPr bwMode="auto">
            <a:xfrm>
              <a:off x="26821807" y="24099058"/>
              <a:ext cx="5461591" cy="290125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1" name="Picture 10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0403"/>
            <a:stretch/>
          </p:blipFill>
          <p:spPr bwMode="auto">
            <a:xfrm>
              <a:off x="23083793" y="23260173"/>
              <a:ext cx="8345443" cy="86582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2" name="Picture 11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76" b="45686"/>
            <a:stretch/>
          </p:blipFill>
          <p:spPr bwMode="auto">
            <a:xfrm>
              <a:off x="21488554" y="24217819"/>
              <a:ext cx="5395920" cy="260977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</p:grp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7" y="202132"/>
            <a:ext cx="8941870" cy="1488558"/>
          </a:xfrm>
        </p:spPr>
        <p:txBody>
          <a:bodyPr>
            <a:noAutofit/>
          </a:bodyPr>
          <a:lstStyle/>
          <a:p>
            <a:r>
              <a:rPr lang="en-US" sz="2800" b="1" dirty="0"/>
              <a:t>Assessing crash risks considering vehicle interactions with trucks using point detector data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7129"/>
            <a:ext cx="7886700" cy="4939834"/>
          </a:xfrm>
        </p:spPr>
        <p:txBody>
          <a:bodyPr/>
          <a:lstStyle/>
          <a:p>
            <a:r>
              <a:rPr lang="en-US" sz="2400" dirty="0"/>
              <a:t>Introduces traffic measures at </a:t>
            </a:r>
            <a:r>
              <a:rPr lang="en-US" sz="2400" b="1" dirty="0">
                <a:solidFill>
                  <a:schemeClr val="accent5"/>
                </a:solidFill>
              </a:rPr>
              <a:t>individual vehicle level </a:t>
            </a:r>
            <a:r>
              <a:rPr lang="en-US" sz="2400" dirty="0"/>
              <a:t>to capture vehicle </a:t>
            </a:r>
            <a:r>
              <a:rPr lang="en-US" sz="2400" b="1" dirty="0">
                <a:solidFill>
                  <a:schemeClr val="accent5"/>
                </a:solidFill>
              </a:rPr>
              <a:t>interactions</a:t>
            </a:r>
            <a:r>
              <a:rPr lang="en-US" sz="2400" dirty="0"/>
              <a:t> between trucks and non-trucks using point detector data</a:t>
            </a:r>
          </a:p>
          <a:p>
            <a:r>
              <a:rPr lang="en-US" sz="2400" dirty="0"/>
              <a:t>Analyzed how the measures affect </a:t>
            </a:r>
            <a:r>
              <a:rPr lang="en-US" sz="2400" b="1" dirty="0">
                <a:solidFill>
                  <a:schemeClr val="accent5"/>
                </a:solidFill>
              </a:rPr>
              <a:t>crash risk </a:t>
            </a:r>
            <a:r>
              <a:rPr lang="en-US" sz="2400" dirty="0"/>
              <a:t>under </a:t>
            </a:r>
            <a:r>
              <a:rPr lang="en-US" sz="2400" b="1" dirty="0">
                <a:solidFill>
                  <a:schemeClr val="accent5"/>
                </a:solidFill>
              </a:rPr>
              <a:t>different traffic conditions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1844" y="3169533"/>
            <a:ext cx="8081760" cy="455063"/>
          </a:xfrm>
          <a:prstGeom prst="rect">
            <a:avLst/>
          </a:prstGeom>
        </p:spPr>
        <p:txBody>
          <a:bodyPr wrap="square" lIns="84902" tIns="42451" rIns="84902" bIns="42451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Three types of vehicle flowing cases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716" y="3766336"/>
            <a:ext cx="2698174" cy="230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NT</a:t>
            </a:r>
            <a:r>
              <a:rPr lang="en-US" sz="1400" b="1" dirty="0"/>
              <a:t>: Non-truck following Truck</a:t>
            </a:r>
          </a:p>
        </p:txBody>
      </p:sp>
      <p:sp>
        <p:nvSpPr>
          <p:cNvPr id="7" name="Rectangle 6"/>
          <p:cNvSpPr/>
          <p:nvPr/>
        </p:nvSpPr>
        <p:spPr>
          <a:xfrm>
            <a:off x="3035780" y="3766336"/>
            <a:ext cx="2698174" cy="230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TN</a:t>
            </a:r>
            <a:r>
              <a:rPr lang="en-US" sz="1400" b="1" dirty="0"/>
              <a:t> : Truck following Non-truck </a:t>
            </a:r>
          </a:p>
        </p:txBody>
      </p:sp>
      <p:sp>
        <p:nvSpPr>
          <p:cNvPr id="8" name="Rectangle 7"/>
          <p:cNvSpPr/>
          <p:nvPr/>
        </p:nvSpPr>
        <p:spPr>
          <a:xfrm>
            <a:off x="5836467" y="3766336"/>
            <a:ext cx="2698174" cy="230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TT</a:t>
            </a:r>
            <a:r>
              <a:rPr lang="en-US" sz="1400" b="1" dirty="0"/>
              <a:t> : Truck following Truck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" t="1236" r="1036" b="1236"/>
          <a:stretch/>
        </p:blipFill>
        <p:spPr>
          <a:xfrm>
            <a:off x="3032257" y="4136885"/>
            <a:ext cx="2704443" cy="17779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"/>
          <a:stretch/>
        </p:blipFill>
        <p:spPr>
          <a:xfrm>
            <a:off x="176717" y="4136884"/>
            <a:ext cx="2699168" cy="17686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" r="7604"/>
          <a:stretch/>
        </p:blipFill>
        <p:spPr>
          <a:xfrm>
            <a:off x="5836467" y="4126926"/>
            <a:ext cx="2698171" cy="17854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7488890" y="4502782"/>
            <a:ext cx="741570" cy="745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" name="Rectangle 12"/>
          <p:cNvSpPr/>
          <p:nvPr/>
        </p:nvSpPr>
        <p:spPr>
          <a:xfrm>
            <a:off x="3323088" y="4875429"/>
            <a:ext cx="917951" cy="33142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145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Custom Design</vt:lpstr>
      <vt:lpstr>A Sensor Location Decision Model for Truck Flow Measurement: Kyung (Kate) Hyun, UC Irvine </vt:lpstr>
      <vt:lpstr>Assessing crash risks considering vehicle interactions with trucks using point detector data 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Kate Hyun</cp:lastModifiedBy>
  <cp:revision>5</cp:revision>
  <dcterms:created xsi:type="dcterms:W3CDTF">2016-12-19T23:39:08Z</dcterms:created>
  <dcterms:modified xsi:type="dcterms:W3CDTF">2016-12-26T20:12:15Z</dcterms:modified>
</cp:coreProperties>
</file>